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4" r:id="rId11"/>
    <p:sldId id="275" r:id="rId12"/>
    <p:sldId id="276" r:id="rId13"/>
    <p:sldId id="281" r:id="rId14"/>
    <p:sldId id="282" r:id="rId15"/>
    <p:sldId id="283" r:id="rId16"/>
  </p:sldIdLst>
  <p:sldSz cx="12192000" cy="6858000"/>
  <p:notesSz cx="6858000" cy="9144000"/>
  <p:embeddedFontLst>
    <p:embeddedFont>
      <p:font typeface="Anton" panose="0201060003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5429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6" name="Google Shape;15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>
            <a:spLocks noGrp="1"/>
          </p:cNvSpPr>
          <p:nvPr>
            <p:ph type="subTitle" idx="1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"/>
          <p:cNvSpPr txBox="1">
            <a:spLocks noGrp="1"/>
          </p:cNvSpPr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2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>
            <a:spLocks noGrp="1"/>
          </p:cNvSpPr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body" idx="1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5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5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>
            <a:spLocks noGrp="1"/>
          </p:cNvSpPr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3" name="Google Shape;1273;p6"/>
          <p:cNvSpPr txBox="1">
            <a:spLocks noGrp="1"/>
          </p:cNvSpPr>
          <p:nvPr>
            <p:ph type="body" idx="1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4" name="Google Shape;1274;p6"/>
          <p:cNvSpPr txBox="1">
            <a:spLocks noGrp="1"/>
          </p:cNvSpPr>
          <p:nvPr>
            <p:ph type="body" idx="2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7" name="Google Shape;1277;p7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8" name="Google Shape;1278;p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7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8" descr="https://timgsa.baidu.com/timg?image&amp;quality=80&amp;size=b9999_10000&amp;sec=1531900810310&amp;di=fc85cfc3ff111da0d180e6191ed32bf3&amp;imgtype=0&amp;src=http%3A%2F%2Fs9.rr.itc.cn%2Fr%2FwapChange%2F20173_29_5%2Fa131038584175898147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630" y="648531"/>
            <a:ext cx="3526739" cy="141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altLang="en-US" sz="4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商业数据分析</a:t>
            </a:r>
            <a:endParaRPr lang="en-US" altLang="zh-CN" sz="4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zh-CN" sz="4000" dirty="0">
                <a:solidFill>
                  <a:srgbClr val="3F3F3F"/>
                </a:solidFill>
              </a:rPr>
              <a:t>P1</a:t>
            </a:r>
            <a:r>
              <a:rPr lang="zh-CN" altLang="en-US" sz="4000" dirty="0">
                <a:solidFill>
                  <a:srgbClr val="3F3F3F"/>
                </a:solidFill>
              </a:rPr>
              <a:t>：观察数据可视化面板完成分析报告</a:t>
            </a:r>
            <a:endParaRPr sz="4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6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6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dirty="0"/>
              <a:t>项目重点和难点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6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怎样做好第一个实战项目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08" name="Google Shape;15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Tableau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的数据可视化面板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D9D9D5-1204-4E0D-BFDA-84307AF0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" y="1924665"/>
            <a:ext cx="3500293" cy="2267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C0F33B-5731-4A05-84F8-F43F6126A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806" y="1779638"/>
            <a:ext cx="3346936" cy="2412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750021-BEBE-40BA-B288-65C31E211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160" y="1598208"/>
            <a:ext cx="4062392" cy="29201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0B7940-C136-4660-94DC-DECAE7B09D2F}"/>
              </a:ext>
            </a:extLst>
          </p:cNvPr>
          <p:cNvSpPr/>
          <p:nvPr/>
        </p:nvSpPr>
        <p:spPr>
          <a:xfrm>
            <a:off x="4080387" y="4463845"/>
            <a:ext cx="4237703" cy="14060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B8FEF0-D367-48B4-A52E-0CECA607C8A9}"/>
              </a:ext>
            </a:extLst>
          </p:cNvPr>
          <p:cNvSpPr/>
          <p:nvPr/>
        </p:nvSpPr>
        <p:spPr>
          <a:xfrm>
            <a:off x="4080387" y="2505703"/>
            <a:ext cx="4237703" cy="1633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4" name="Google Shape;1524;p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重点和难点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28"/>
          <p:cNvSpPr/>
          <p:nvPr/>
        </p:nvSpPr>
        <p:spPr>
          <a:xfrm>
            <a:off x="4353896" y="2505703"/>
            <a:ext cx="4124498" cy="29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1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数据分析师的“看图说话”技能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如何解释数据可视化并阐述见解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三个面板任选一个，然后写出</a:t>
            </a:r>
            <a:r>
              <a:rPr lang="en-US" altLang="zh-CN" dirty="0">
                <a:solidFill>
                  <a:schemeClr val="dk1"/>
                </a:solidFill>
              </a:rPr>
              <a:t>3</a:t>
            </a:r>
            <a:r>
              <a:rPr lang="zh-CN" altLang="en-US" dirty="0">
                <a:solidFill>
                  <a:schemeClr val="dk1"/>
                </a:solidFill>
              </a:rPr>
              <a:t>条见解即可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格式：结论</a:t>
            </a:r>
            <a:r>
              <a:rPr lang="en-US" altLang="zh-CN" dirty="0">
                <a:solidFill>
                  <a:schemeClr val="dk1"/>
                </a:solidFill>
              </a:rPr>
              <a:t>--&gt;</a:t>
            </a:r>
            <a:r>
              <a:rPr lang="zh-CN" altLang="en-US" dirty="0">
                <a:solidFill>
                  <a:schemeClr val="dk1"/>
                </a:solidFill>
              </a:rPr>
              <a:t>操作</a:t>
            </a:r>
            <a:r>
              <a:rPr lang="en-US" altLang="zh-CN" dirty="0">
                <a:solidFill>
                  <a:schemeClr val="dk1"/>
                </a:solidFill>
              </a:rPr>
              <a:t>--&gt;</a:t>
            </a:r>
            <a:r>
              <a:rPr lang="zh-CN" altLang="en-US" dirty="0">
                <a:solidFill>
                  <a:schemeClr val="dk1"/>
                </a:solidFill>
              </a:rPr>
              <a:t>详述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请使用英语完成数据分析报告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" name="思想气泡: 云 3">
            <a:extLst>
              <a:ext uri="{FF2B5EF4-FFF2-40B4-BE49-F238E27FC236}">
                <a16:creationId xmlns:a16="http://schemas.microsoft.com/office/drawing/2014/main" id="{439D2DAE-E5FA-4012-AA2B-5E7EB77A4F95}"/>
              </a:ext>
            </a:extLst>
          </p:cNvPr>
          <p:cNvSpPr/>
          <p:nvPr/>
        </p:nvSpPr>
        <p:spPr>
          <a:xfrm>
            <a:off x="8478394" y="1238413"/>
            <a:ext cx="2841523" cy="1728019"/>
          </a:xfrm>
          <a:prstGeom prst="cloudCallou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思考：如何把可视化面板中的见解串联成一个故事，并有逻辑地向领导</a:t>
            </a:r>
            <a:r>
              <a:rPr lang="en-US" altLang="zh-CN" dirty="0"/>
              <a:t>/</a:t>
            </a:r>
            <a:r>
              <a:rPr lang="zh-CN" altLang="en-US" dirty="0"/>
              <a:t>身边的朋友讲述这个面板中的发现？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85" name="Google Shape;15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4"/>
          <p:cNvSpPr txBox="1"/>
          <p:nvPr/>
        </p:nvSpPr>
        <p:spPr>
          <a:xfrm>
            <a:off x="1112161" y="2524054"/>
            <a:ext cx="9967678" cy="180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buSzPts val="2800"/>
            </a:pPr>
            <a:r>
              <a:rPr lang="zh-CN" altLang="en-US" sz="2800" dirty="0">
                <a:solidFill>
                  <a:schemeClr val="dk1"/>
                </a:solidFill>
              </a:rPr>
              <a:t>如果你选择了</a:t>
            </a:r>
            <a:r>
              <a:rPr lang="en-US" altLang="zh-CN" sz="2800" dirty="0">
                <a:solidFill>
                  <a:schemeClr val="dk1"/>
                </a:solidFill>
              </a:rPr>
              <a:t>LinkedIn</a:t>
            </a:r>
            <a:r>
              <a:rPr lang="zh-CN" altLang="en-US" sz="2800" dirty="0">
                <a:solidFill>
                  <a:schemeClr val="dk1"/>
                </a:solidFill>
              </a:rPr>
              <a:t>那个数据面板那么请阅读：</a:t>
            </a:r>
            <a:r>
              <a:rPr lang="en-US" altLang="zh-CN" sz="2800" dirty="0">
                <a:solidFill>
                  <a:schemeClr val="dk1"/>
                </a:solidFill>
              </a:rPr>
              <a:t>https://blog.linkedin.com/2016/10/20/top-skills-2016-week-of-learning-linkedin</a:t>
            </a:r>
            <a:endParaRPr sz="2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sz="2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>
            <a:spLocks noGrp="1"/>
          </p:cNvSpPr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zh-CN" sz="7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sz="7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0" name="Google Shape;1610;p35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 rot="1249370">
            <a:off x="842754" y="-566101"/>
            <a:ext cx="10783813" cy="6858000"/>
            <a:chOff x="680785" y="-562656"/>
            <a:chExt cx="10783812" cy="6858000"/>
          </a:xfrm>
        </p:grpSpPr>
        <p:cxnSp>
          <p:nvCxnSpPr>
            <p:cNvPr id="1295" name="Google Shape;1295;p9"/>
            <p:cNvCxnSpPr/>
            <p:nvPr/>
          </p:nvCxnSpPr>
          <p:spPr>
            <a:xfrm rot="-1249370" flipH="1">
              <a:off x="7653855" y="-562656"/>
              <a:ext cx="22690" cy="6858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什么是数据分析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项目重点和难点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rot="20382140" flipH="1">
              <a:off x="4157473" y="3132755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课程中的案例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rot="-1217860" flipH="1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rot="-1217860" flipH="1">
              <a:off x="4911215" y="517275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</a:t>
              </a: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资料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rot="-1217860" flipH="1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rot="10800000" flipH="1">
              <a:off x="3660787" y="827510"/>
              <a:ext cx="3112555" cy="1130129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6" name="Google Shape;13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2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什么是数据分析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>
            <a:spLocks noGrp="1"/>
          </p:cNvSpPr>
          <p:nvPr>
            <p:ph type="body" idx="1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先明白“是什么”，再考虑“怎么做”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8" name="Google Shape;13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什么是数据分析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1"/>
          <p:cNvSpPr/>
          <p:nvPr/>
        </p:nvSpPr>
        <p:spPr>
          <a:xfrm>
            <a:off x="669924" y="1028700"/>
            <a:ext cx="8327182" cy="91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00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本章考虑到有部分没有编程基础的零基础学员上手项目困难，将课程中没有提到的基础内容在此呈现，零基础学员可以多次查看。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"/>
          <p:cNvSpPr txBox="1"/>
          <p:nvPr/>
        </p:nvSpPr>
        <p:spPr>
          <a:xfrm>
            <a:off x="8081282" y="3594349"/>
            <a:ext cx="2724369" cy="50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信息和内在规律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âæ°æ®âçå¾çæç´¢ç»æ">
            <a:extLst>
              <a:ext uri="{FF2B5EF4-FFF2-40B4-BE49-F238E27FC236}">
                <a16:creationId xmlns:a16="http://schemas.microsoft.com/office/drawing/2014/main" id="{11B41C9E-44E8-4BBE-AA7F-7804D8FA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728059"/>
            <a:ext cx="3657840" cy="2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150194D-8F0C-479B-8D01-01957F8407EA}"/>
              </a:ext>
            </a:extLst>
          </p:cNvPr>
          <p:cNvSpPr/>
          <p:nvPr/>
        </p:nvSpPr>
        <p:spPr>
          <a:xfrm>
            <a:off x="5450358" y="3594349"/>
            <a:ext cx="1904171" cy="530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集中，萃取和提炼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01 </a:t>
            </a:r>
            <a:r>
              <a:rPr lang="zh-CN" altLang="en-US" dirty="0">
                <a:solidFill>
                  <a:schemeClr val="accent1"/>
                </a:solidFill>
              </a:rPr>
              <a:t>什么是数据分析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"/>
          <p:cNvSpPr txBox="1"/>
          <p:nvPr/>
        </p:nvSpPr>
        <p:spPr>
          <a:xfrm>
            <a:off x="3406552" y="2477730"/>
            <a:ext cx="5378896" cy="170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 构建新的商业模式，颠覆自己在行业中的定位</a:t>
            </a:r>
          </a:p>
          <a:p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 梳理关键增长模式，找到新的增长机会</a:t>
            </a:r>
          </a:p>
          <a:p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 指数型地提高效率，做出更好、更快的决策</a:t>
            </a:r>
          </a:p>
          <a:p>
            <a:endParaRPr lang="en-US" altLang="zh-CN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 创新突破性的增长方法，更有反馈的创新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8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课程中的案例</a:t>
            </a:r>
            <a:endParaRPr sz="2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409" name="Google Shape;1409;p18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课程中介绍了</a:t>
            </a: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个数据分析的真实应用场景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1" name="Google Shape;14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dirty="0">
                <a:solidFill>
                  <a:schemeClr val="accent1"/>
                </a:solidFill>
              </a:rPr>
              <a:t>2</a:t>
            </a: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课程中的案例：</a:t>
            </a: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Sparta Science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9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zh-CN" altLang="en-US" sz="2800" dirty="0"/>
              <a:t>减少运动损伤，提高身体机能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9"/>
          <p:cNvSpPr txBox="1"/>
          <p:nvPr/>
        </p:nvSpPr>
        <p:spPr>
          <a:xfrm>
            <a:off x="768946" y="2763319"/>
            <a:ext cx="568331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每年与各大高校统计学专业人才合作</a:t>
            </a:r>
          </a:p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为各大高校节省一笔不菲的保险费</a:t>
            </a:r>
          </a:p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统计学知识在数据分析中扮演着不可或缺的作用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CE7D1A-D2A8-4C8B-B82B-B4552CBC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878" y="1969201"/>
            <a:ext cx="6566674" cy="3257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02 </a:t>
            </a:r>
            <a:r>
              <a:rPr lang="zh-CN" altLang="en-US" dirty="0">
                <a:solidFill>
                  <a:schemeClr val="accent1"/>
                </a:solidFill>
              </a:rPr>
              <a:t>课程中的案例：精准农业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避免食物浪费或生产过剩</a:t>
            </a:r>
            <a:r>
              <a:rPr 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0"/>
          <p:cNvSpPr txBox="1"/>
          <p:nvPr/>
        </p:nvSpPr>
        <p:spPr>
          <a:xfrm>
            <a:off x="669924" y="2500327"/>
            <a:ext cx="4782078" cy="231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整个家族世世代代都在一块土地上耕种，已经有了上百年的历史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帮助农场主知道什么应该多种，什么应该少种，避免浪费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代数，统计学和微积分在（高级）数据分析中的应用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D9C629-43D5-4CE1-A8EC-3E0BC23C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16" y="2013154"/>
            <a:ext cx="3721756" cy="328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50A948-B746-40CD-B38D-DB0BB950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67" y="3617476"/>
            <a:ext cx="4234973" cy="2960875"/>
          </a:xfrm>
          <a:prstGeom prst="rect">
            <a:avLst/>
          </a:prstGeom>
        </p:spPr>
      </p:pic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02 </a:t>
            </a:r>
            <a:r>
              <a:rPr lang="zh-CN" altLang="en-US" dirty="0">
                <a:solidFill>
                  <a:schemeClr val="accent1"/>
                </a:solidFill>
              </a:rPr>
              <a:t>课程中的案例：市场营销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1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zh-CN" altLang="en-US" sz="2800" dirty="0"/>
              <a:t>为什么你的顾客会想购买你的产品</a:t>
            </a:r>
          </a:p>
        </p:txBody>
      </p:sp>
      <p:sp>
        <p:nvSpPr>
          <p:cNvPr id="1447" name="Google Shape;1447;p21"/>
          <p:cNvSpPr txBox="1"/>
          <p:nvPr/>
        </p:nvSpPr>
        <p:spPr>
          <a:xfrm>
            <a:off x="768947" y="2532733"/>
            <a:ext cx="3884397" cy="29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市场营销策划中创建用户画像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数据分析如何帮助她的客户分析自己的产品会吸引什么样的消费者</a:t>
            </a:r>
            <a:endParaRPr dirty="0"/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建立品牌战略，吸引风投资金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B2D78E-210E-4FF6-BB42-D600B3DA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50" y="211723"/>
            <a:ext cx="2685228" cy="24572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D4AC81-4953-4306-960E-320B4E0F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63" y="2017610"/>
            <a:ext cx="3629289" cy="28227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F649AC-6348-42DA-AAD8-A8D4B5FC4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4" y="4125203"/>
            <a:ext cx="3355088" cy="2453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</TotalTime>
  <Words>459</Words>
  <Application>Microsoft Office PowerPoint</Application>
  <PresentationFormat>宽屏</PresentationFormat>
  <Paragraphs>81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Arial</vt:lpstr>
      <vt:lpstr>Anton</vt:lpstr>
      <vt:lpstr>宋体</vt:lpstr>
      <vt:lpstr>Comic Sans MS</vt:lpstr>
      <vt:lpstr>Calibri</vt:lpstr>
      <vt:lpstr>Impact</vt:lpstr>
      <vt:lpstr>下载更多PPT模板，请登陆蘑菇创意www.imogu.cn</vt:lpstr>
      <vt:lpstr>PowerPoint 演示文稿</vt:lpstr>
      <vt:lpstr>PowerPoint 演示文稿</vt:lpstr>
      <vt:lpstr>什么是数据分析</vt:lpstr>
      <vt:lpstr>01 什么是数据分析</vt:lpstr>
      <vt:lpstr>01 什么是数据分析</vt:lpstr>
      <vt:lpstr>课程中的案例 课程中的案例 课程中的案例</vt:lpstr>
      <vt:lpstr>02 课程中的案例：Sparta Science</vt:lpstr>
      <vt:lpstr>02 课程中的案例：精准农业</vt:lpstr>
      <vt:lpstr>02 课程中的案例：市场营销</vt:lpstr>
      <vt:lpstr>项目重点和难点</vt:lpstr>
      <vt:lpstr>03 Tableau的数据可视化面板</vt:lpstr>
      <vt:lpstr>03 重点和难点</vt:lpstr>
      <vt:lpstr>参考资料</vt:lpstr>
      <vt:lpstr>04 参考资料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</cp:lastModifiedBy>
  <cp:revision>9</cp:revision>
  <dcterms:modified xsi:type="dcterms:W3CDTF">2018-12-04T03:52:55Z</dcterms:modified>
</cp:coreProperties>
</file>